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84" r:id="rId14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6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3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E8814-8FC6-4508-9E31-067C3A8EBA3F}" type="datetimeFigureOut">
              <a:rPr lang="it-IT" smtClean="0"/>
              <a:pPr/>
              <a:t>29/06/2017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E6A78-8FF4-4B5F-BE7D-0BD2641A5E8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154356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34F76-139D-4D05-BF92-FBBDDB5C6A55}" type="datetimeFigureOut">
              <a:rPr lang="it-IT" smtClean="0"/>
              <a:pPr/>
              <a:t>29/06/2017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5796F-79D7-4B27-8FAF-E04210924FD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13742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A5796F-79D7-4B27-8FAF-E04210924FD2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387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A5796F-79D7-4B27-8FAF-E04210924FD2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4298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A478-888C-4C77-83B6-34291AF6D467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01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23F2-13CE-4D8F-9CA4-9A7525F852B3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60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8FDD-0116-41D7-B605-6A049B47EB32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275846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B3FD-75D4-4887-B06C-E9C247488ED2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861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7B4C-EA70-4604-A0CF-9C285D8A130D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422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8975-81A3-410D-8345-8E9D6BA6BF36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263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DAF2-1AD6-46D5-BD42-5DBE0E4DD334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350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58FE-09E3-4139-A2C6-3C7E469508BA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583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98E3-CCD0-4EE4-9435-F0AF41CEE693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32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DA53-05D2-4863-B698-D22990A44851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3260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5319A-9EB1-4E53-84E3-64FCD9D1AC09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81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98FDD-0116-41D7-B605-6A049B47EB32}" type="datetime1">
              <a:rPr lang="it-IT" smtClean="0"/>
              <a:pPr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84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922114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it-IT" dirty="0">
                <a:latin typeface="Candara" pitchFamily="34" charset="0"/>
              </a:rPr>
            </a:br>
            <a:endParaRPr lang="it-IT" dirty="0">
              <a:latin typeface="Candara" pitchFamily="34" charset="0"/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51520" y="1701105"/>
            <a:ext cx="8640960" cy="14398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1">
              <a:ln>
                <a:noFill/>
              </a:ln>
              <a:solidFill>
                <a:srgbClr val="5769A7"/>
              </a:solidFill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51520" y="3355008"/>
            <a:ext cx="8640960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200" b="1" noProof="1">
              <a:solidFill>
                <a:schemeClr val="bg2">
                  <a:lumMod val="50000"/>
                </a:schemeClr>
              </a:solidFill>
              <a:effectLst>
                <a:outerShdw blurRad="38100" dist="25400" sx="1000" sy="1000" algn="tl" rotWithShape="0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6084192" y="5593579"/>
            <a:ext cx="280828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>
              <a:spcBef>
                <a:spcPct val="20000"/>
              </a:spcBef>
            </a:pPr>
            <a:r>
              <a:rPr lang="it-IT" b="1" noProof="1">
                <a:solidFill>
                  <a:srgbClr val="5769A7"/>
                </a:solidFill>
                <a:latin typeface="Candara" pitchFamily="34" charset="0"/>
              </a:rPr>
              <a:t>Milano, 29 Giugno 2017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361" y="349932"/>
            <a:ext cx="2647950" cy="771525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96B40429-024E-4255-BE37-106D7E0565B7}"/>
              </a:ext>
            </a:extLst>
          </p:cNvPr>
          <p:cNvSpPr txBox="1">
            <a:spLocks noChangeArrowheads="1"/>
          </p:cNvSpPr>
          <p:nvPr/>
        </p:nvSpPr>
        <p:spPr>
          <a:xfrm>
            <a:off x="403920" y="1853505"/>
            <a:ext cx="8640960" cy="14398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4000" b="1" noProof="1">
                <a:solidFill>
                  <a:srgbClr val="5769A7"/>
                </a:solidFill>
                <a:latin typeface="Candara" pitchFamily="34" charset="0"/>
                <a:ea typeface="+mj-ea"/>
                <a:cs typeface="+mj-cs"/>
              </a:rPr>
              <a:t>EQUITY CROWDFUNDING</a:t>
            </a:r>
            <a:endParaRPr kumimoji="0" lang="it-IT" sz="4000" b="1" i="0" u="none" strike="noStrike" kern="1200" cap="none" spc="0" normalizeH="0" baseline="0" noProof="1">
              <a:ln>
                <a:noFill/>
              </a:ln>
              <a:solidFill>
                <a:srgbClr val="5769A7"/>
              </a:solidFill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75D7BAC8-E34D-4753-95F8-B78404FC4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920" y="3507408"/>
            <a:ext cx="8640960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it-IT" sz="3200" b="1" noProof="1">
                <a:solidFill>
                  <a:schemeClr val="bg2">
                    <a:lumMod val="50000"/>
                  </a:schemeClr>
                </a:solidFill>
                <a:effectLst>
                  <a:outerShdw blurRad="38100" dist="25400" sx="1000" sy="1000" algn="tl" rotWithShape="0">
                    <a:srgbClr val="000000"/>
                  </a:outerShdw>
                </a:effectLst>
                <a:latin typeface="Candara" pitchFamily="34" charset="0"/>
              </a:rPr>
              <a:t>Start-up &amp; PMI</a:t>
            </a:r>
          </a:p>
        </p:txBody>
      </p:sp>
      <p:sp>
        <p:nvSpPr>
          <p:cNvPr id="16" name="CasellaDiTesto 5">
            <a:extLst>
              <a:ext uri="{FF2B5EF4-FFF2-40B4-BE49-F238E27FC236}">
                <a16:creationId xmlns:a16="http://schemas.microsoft.com/office/drawing/2014/main" id="{935BC17A-6B67-4696-9C1D-23606DAD6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20" y="5589240"/>
            <a:ext cx="3168452" cy="99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ts val="200"/>
              </a:spcBef>
              <a:spcAft>
                <a:spcPts val="200"/>
              </a:spcAft>
              <a:buFont typeface="Arial" charset="0"/>
              <a:buNone/>
            </a:pPr>
            <a:r>
              <a:rPr lang="it-IT" b="1" dirty="0">
                <a:solidFill>
                  <a:srgbClr val="5769A7"/>
                </a:solidFill>
                <a:latin typeface="Candara" pitchFamily="34" charset="0"/>
              </a:rPr>
              <a:t>Avv. Antonio Campagnoli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it-IT" sz="1400" b="1" i="1" dirty="0">
                <a:solidFill>
                  <a:srgbClr val="5769A7"/>
                </a:solidFill>
                <a:latin typeface="Candara" pitchFamily="34" charset="0"/>
              </a:rPr>
              <a:t>Of </a:t>
            </a:r>
            <a:r>
              <a:rPr lang="it-IT" sz="1400" b="1" i="1" dirty="0" err="1">
                <a:solidFill>
                  <a:srgbClr val="5769A7"/>
                </a:solidFill>
                <a:latin typeface="Candara" pitchFamily="34" charset="0"/>
              </a:rPr>
              <a:t>Counsel</a:t>
            </a:r>
            <a:r>
              <a:rPr lang="it-IT" sz="1400" b="1" i="1" dirty="0">
                <a:solidFill>
                  <a:srgbClr val="5769A7"/>
                </a:solidFill>
                <a:latin typeface="Candara" pitchFamily="34" charset="0"/>
              </a:rPr>
              <a:t> </a:t>
            </a:r>
          </a:p>
          <a:p>
            <a:pPr algn="l" eaLnBrk="1" hangingPunct="1">
              <a:spcBef>
                <a:spcPts val="200"/>
              </a:spcBef>
              <a:spcAft>
                <a:spcPts val="200"/>
              </a:spcAft>
              <a:buFont typeface="Arial" charset="0"/>
              <a:buNone/>
            </a:pPr>
            <a:endParaRPr lang="it-IT" b="1" dirty="0">
              <a:solidFill>
                <a:srgbClr val="5769A7"/>
              </a:solidFill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10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29161"/>
            <a:ext cx="8640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UNIFORMITÀ PARZIALE: DIFFERENZE TRA START-UP/PMI INNOVATIVE E PMI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2134195"/>
            <a:ext cx="8640688" cy="4175125"/>
          </a:xfrm>
        </p:spPr>
        <p:txBody>
          <a:bodyPr>
            <a:no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Alcune deroghe al regime societario ordinario ai sensi dell’art. 26 del Decreto Crescita 2.0 restano applicabili alle sole </a:t>
            </a:r>
            <a:r>
              <a:rPr lang="it-IT" sz="1800" b="1" dirty="0">
                <a:solidFill>
                  <a:srgbClr val="000000"/>
                </a:solidFill>
                <a:latin typeface="Candara" panose="020E0502030303020204" pitchFamily="34" charset="0"/>
              </a:rPr>
              <a:t>Start-up e PMI Innovative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.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il “</a:t>
            </a:r>
            <a:r>
              <a:rPr lang="it-IT" sz="16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grace</a:t>
            </a:r>
            <a:r>
              <a:rPr lang="it-IT" sz="16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period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” (i) di un ulteriore anno nei casi di riduzione del capitale per perdite di cui agli artt. 2446 e 2482-bis cod. civ. e (ii) di un anno nei casi di riduzione del capitale al di sotto del minimo legale di cui agli artt. 2447 e 2482-ter cod. civ.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la non applicabilità della normativa fiscale sulle “società di comodo” 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2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la possibilità di prevedere nell’atto costitutivo l’emissione di strumenti finanziari forniti di diritti patrimoniali o amministrativi, ad esclusione del diritto di voto, a seguito dell’apporto da parte di soci o terzi di opere o servizi</a:t>
            </a:r>
            <a:endParaRPr lang="it-IT" sz="17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Mancata estensione dell’art. 100-</a:t>
            </a:r>
            <a:r>
              <a:rPr lang="it-IT" sz="1800" i="1" dirty="0">
                <a:solidFill>
                  <a:srgbClr val="000000"/>
                </a:solidFill>
                <a:latin typeface="Candara" panose="020E0502030303020204" pitchFamily="34" charset="0"/>
              </a:rPr>
              <a:t>ter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 del T.U.F. a tutte le PMI. 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837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11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764704"/>
            <a:ext cx="8640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(segue) INCENTIVI FISCALI ALL’INVESTIMENTO NEL CAPITALE DEL RISCHIO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988840"/>
            <a:ext cx="8640688" cy="4175125"/>
          </a:xfrm>
        </p:spPr>
        <p:txBody>
          <a:bodyPr>
            <a:noAutofit/>
          </a:bodyPr>
          <a:lstStyle/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Le agevolazioni per l’investimento in Start-up e PMI Innovative sono potenziate con il </a:t>
            </a:r>
            <a:r>
              <a:rPr lang="it-IT" sz="1800" i="1" u="sng" dirty="0">
                <a:solidFill>
                  <a:srgbClr val="000000"/>
                </a:solidFill>
                <a:latin typeface="Candara" panose="020E0502030303020204" pitchFamily="34" charset="0"/>
              </a:rPr>
              <a:t>D.M. 25/02/2016 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e con la </a:t>
            </a:r>
            <a:r>
              <a:rPr lang="it-IT" sz="1800" i="1" u="sng" dirty="0">
                <a:solidFill>
                  <a:srgbClr val="000000"/>
                </a:solidFill>
                <a:latin typeface="Candara" panose="020E0502030303020204" pitchFamily="34" charset="0"/>
              </a:rPr>
              <a:t>Legge di Bilancio 2017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.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per le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persone fisiche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, detrazione dall’imposta lorda sui redditi pari al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30%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 (fino al 2016: 19%) della somma investita nel capitale sociale fino ad un importo massimo di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1 milione 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di euro.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per le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società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, deduzione dal reddito imponibile pari al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30%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 (fino al 2016: 20%) della somma investita nel capitale sociale fino ad un importo massimo pari a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1,8 milioni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 di euro</a:t>
            </a:r>
            <a:endParaRPr lang="it-IT" sz="1600" b="1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l’agevolazione è condizionata al mantenimento dell’importo dell’investimento per un periodo di almeno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3 anni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Le agevolazioni sono applicabili a condizione che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l'ammontare complessivo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 dei conferimenti rilevanti effettuati nel singolo periodo d'imposta non sia superiore a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15 milioni 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di euro (fino al 2016: 2,5 milioni di euro) per ciascuna start-up innovativa 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l’investimento può essere effettuato anche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indirettamente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 per il tramite di OICR o altre società di capitali che investono prevalentemente in startup e PMI innovative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992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12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5877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EFFETTI SULL’IMMOBILIARE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700808"/>
            <a:ext cx="8640688" cy="4175125"/>
          </a:xfrm>
        </p:spPr>
        <p:txBody>
          <a:bodyPr>
            <a:noAutofit/>
          </a:bodyPr>
          <a:lstStyle/>
          <a:p>
            <a:pPr marL="342900" lvl="0" indent="-342900" algn="just" defTabSz="457200">
              <a:lnSpc>
                <a:spcPct val="12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La novità normativa deve essere inserita nel più ampio tentativo del Governo di promuovere la </a:t>
            </a:r>
            <a:r>
              <a:rPr lang="it-IT" sz="1400" b="1" dirty="0">
                <a:solidFill>
                  <a:srgbClr val="000000"/>
                </a:solidFill>
                <a:latin typeface="Candara" panose="020E0502030303020204" pitchFamily="34" charset="0"/>
              </a:rPr>
              <a:t>disintermediazione bancaria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. Si ricorda, fra l’altro, la normativa sui mini-bond, le cambiali finanziarie, il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direct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lending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da parte di </a:t>
            </a:r>
            <a:r>
              <a:rPr lang="it-IT" sz="1400" dirty="0" err="1">
                <a:solidFill>
                  <a:srgbClr val="000000"/>
                </a:solidFill>
                <a:latin typeface="Candara" panose="020E0502030303020204" pitchFamily="34" charset="0"/>
              </a:rPr>
              <a:t>Fia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 o di </a:t>
            </a:r>
            <a:r>
              <a:rPr lang="it-IT" sz="1400" dirty="0" err="1">
                <a:solidFill>
                  <a:srgbClr val="000000"/>
                </a:solidFill>
                <a:latin typeface="Candara" panose="020E0502030303020204" pitchFamily="34" charset="0"/>
              </a:rPr>
              <a:t>Spv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 attive nella cartolarizzazione e il recente social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lending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based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crowdfunding 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(regolato dal provvedimento della Banca d’Italia del 9 novembre 2016 e in vigore dal 1° gennaio 2017).</a:t>
            </a:r>
          </a:p>
          <a:p>
            <a:pPr marL="342900" lvl="0" indent="-342900" algn="just" defTabSz="457200">
              <a:lnSpc>
                <a:spcPct val="12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Il </a:t>
            </a:r>
            <a:r>
              <a:rPr lang="it-IT" sz="1400" b="1" dirty="0">
                <a:solidFill>
                  <a:srgbClr val="000000"/>
                </a:solidFill>
                <a:latin typeface="Candara" panose="020E0502030303020204" pitchFamily="34" charset="0"/>
              </a:rPr>
              <a:t>settore immobiliare 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potrebbe averne un enorme beneficio analogamente a quanto avvenuto negli ultimi anni negli </a:t>
            </a:r>
            <a:r>
              <a:rPr lang="it-IT" sz="1400" b="1" dirty="0">
                <a:solidFill>
                  <a:srgbClr val="000000"/>
                </a:solidFill>
                <a:latin typeface="Candara" panose="020E0502030303020204" pitchFamily="34" charset="0"/>
              </a:rPr>
              <a:t>Stati Uniti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, dove sono stati raccolti – limitandoci al mattone – ben 2,5 miliardi di dollari nel 2015 e 3,5 miliardi di dollari nel 2016.</a:t>
            </a:r>
          </a:p>
          <a:p>
            <a:pPr marL="342900" lvl="0" indent="-342900" algn="just" defTabSz="457200">
              <a:lnSpc>
                <a:spcPct val="12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Il crowdfunding immobiliare, inoltre, potrebbe ben sposare e implementare le linee guida dettate dalla </a:t>
            </a:r>
            <a:r>
              <a:rPr lang="it-IT" sz="1400" b="1" dirty="0">
                <a:solidFill>
                  <a:srgbClr val="000000"/>
                </a:solidFill>
                <a:latin typeface="Candara" panose="020E0502030303020204" pitchFamily="34" charset="0"/>
              </a:rPr>
              <a:t>New Urban Agenda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 approvata dall’Assemblea Generale delle Nazioni Unite il 23 dicembre 2016 ove si legge al punto 15, lettera c) punto iv): “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supporting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effective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, innovative and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sustainable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financing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frameworks and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instruments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enabling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strengthened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municipal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finance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and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local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fiscal system in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order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to create,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sustain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and share the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value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generated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by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sustainable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urban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development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 in an inclusive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manner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”.</a:t>
            </a:r>
          </a:p>
          <a:p>
            <a:pPr marL="342900" lvl="0" indent="-342900" algn="just" defTabSz="457200">
              <a:lnSpc>
                <a:spcPct val="12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In tal senso l’immobiliare può essere promotore di una economia sostenibile basata anche sulla </a:t>
            </a:r>
            <a:r>
              <a:rPr lang="it-IT" sz="1400" b="1" i="1" dirty="0">
                <a:solidFill>
                  <a:srgbClr val="000000"/>
                </a:solidFill>
                <a:latin typeface="Candara" panose="020E0502030303020204" pitchFamily="34" charset="0"/>
              </a:rPr>
              <a:t>sharing economy 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ove il 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crodwfunding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 è un tassello insieme a forme moderne di utilizzo del territorio urbanizzato fra cui il 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co-</a:t>
            </a:r>
            <a:r>
              <a:rPr lang="it-IT" sz="14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working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 e il </a:t>
            </a:r>
            <a:r>
              <a:rPr lang="it-IT" sz="1400" i="1" dirty="0">
                <a:solidFill>
                  <a:srgbClr val="000000"/>
                </a:solidFill>
                <a:latin typeface="Candara" panose="020E0502030303020204" pitchFamily="34" charset="0"/>
              </a:rPr>
              <a:t>co-housing</a:t>
            </a:r>
            <a:r>
              <a:rPr lang="it-IT" sz="1400" dirty="0">
                <a:solidFill>
                  <a:srgbClr val="000000"/>
                </a:solidFill>
                <a:latin typeface="Candara" panose="020E0502030303020204" pitchFamily="34" charset="0"/>
              </a:rPr>
              <a:t> nelle forme più diverse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/>
              </a:rPr>
              <a:t>.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496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922114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it-IT" dirty="0">
                <a:latin typeface="Candara" pitchFamily="34" charset="0"/>
              </a:rPr>
            </a:br>
            <a:endParaRPr lang="it-IT" dirty="0">
              <a:latin typeface="Candara" pitchFamily="34" charset="0"/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51520" y="1701105"/>
            <a:ext cx="8640960" cy="14398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1">
              <a:ln>
                <a:noFill/>
              </a:ln>
              <a:solidFill>
                <a:srgbClr val="5769A7"/>
              </a:solidFill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51520" y="3355008"/>
            <a:ext cx="8640960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200" b="1" noProof="1">
              <a:solidFill>
                <a:schemeClr val="bg2">
                  <a:lumMod val="50000"/>
                </a:schemeClr>
              </a:solidFill>
              <a:effectLst>
                <a:outerShdw blurRad="38100" dist="25400" sx="1000" sy="1000" algn="tl" rotWithShape="0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4" name="CasellaDiTesto 5"/>
          <p:cNvSpPr txBox="1">
            <a:spLocks noChangeArrowheads="1"/>
          </p:cNvSpPr>
          <p:nvPr/>
        </p:nvSpPr>
        <p:spPr bwMode="auto">
          <a:xfrm>
            <a:off x="251420" y="5589240"/>
            <a:ext cx="3168452" cy="99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ts val="200"/>
              </a:spcBef>
              <a:spcAft>
                <a:spcPts val="200"/>
              </a:spcAft>
              <a:buFont typeface="Arial" charset="0"/>
              <a:buNone/>
            </a:pPr>
            <a:r>
              <a:rPr lang="it-IT" b="1" dirty="0">
                <a:solidFill>
                  <a:srgbClr val="5769A7"/>
                </a:solidFill>
                <a:latin typeface="Candara" pitchFamily="34" charset="0"/>
              </a:rPr>
              <a:t>Avv. Antonio Campagnoli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it-IT" sz="1400" b="1" i="1" dirty="0">
                <a:solidFill>
                  <a:srgbClr val="5769A7"/>
                </a:solidFill>
                <a:latin typeface="Candara" pitchFamily="34" charset="0"/>
              </a:rPr>
              <a:t>Of </a:t>
            </a:r>
            <a:r>
              <a:rPr lang="it-IT" sz="1400" b="1" i="1" dirty="0" err="1">
                <a:solidFill>
                  <a:srgbClr val="5769A7"/>
                </a:solidFill>
                <a:latin typeface="Candara" pitchFamily="34" charset="0"/>
              </a:rPr>
              <a:t>Counsel</a:t>
            </a:r>
            <a:r>
              <a:rPr lang="it-IT" sz="1400" b="1" i="1" dirty="0">
                <a:solidFill>
                  <a:srgbClr val="5769A7"/>
                </a:solidFill>
                <a:latin typeface="Candara" pitchFamily="34" charset="0"/>
              </a:rPr>
              <a:t> </a:t>
            </a:r>
          </a:p>
          <a:p>
            <a:pPr algn="l" eaLnBrk="1" hangingPunct="1">
              <a:spcBef>
                <a:spcPts val="200"/>
              </a:spcBef>
              <a:spcAft>
                <a:spcPts val="200"/>
              </a:spcAft>
              <a:buFont typeface="Arial" charset="0"/>
              <a:buNone/>
            </a:pPr>
            <a:endParaRPr lang="it-IT" b="1" dirty="0">
              <a:solidFill>
                <a:srgbClr val="5769A7"/>
              </a:solidFill>
              <a:latin typeface="Candara" pitchFamily="34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6084192" y="5593579"/>
            <a:ext cx="280828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>
              <a:spcBef>
                <a:spcPct val="20000"/>
              </a:spcBef>
            </a:pPr>
            <a:r>
              <a:rPr lang="it-IT" b="1" noProof="1">
                <a:solidFill>
                  <a:srgbClr val="5769A7"/>
                </a:solidFill>
                <a:latin typeface="Candara" pitchFamily="34" charset="0"/>
              </a:rPr>
              <a:t>Milano, 29 Giugno 2017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361" y="349932"/>
            <a:ext cx="2647950" cy="771525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96B40429-024E-4255-BE37-106D7E0565B7}"/>
              </a:ext>
            </a:extLst>
          </p:cNvPr>
          <p:cNvSpPr txBox="1">
            <a:spLocks noChangeArrowheads="1"/>
          </p:cNvSpPr>
          <p:nvPr/>
        </p:nvSpPr>
        <p:spPr>
          <a:xfrm>
            <a:off x="403920" y="1853505"/>
            <a:ext cx="8640960" cy="14398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4000" b="1" noProof="1">
                <a:solidFill>
                  <a:srgbClr val="5769A7"/>
                </a:solidFill>
                <a:latin typeface="Candara" pitchFamily="34" charset="0"/>
                <a:ea typeface="+mj-ea"/>
                <a:cs typeface="+mj-cs"/>
              </a:rPr>
              <a:t>EQUITY CROWDFUNDING</a:t>
            </a:r>
            <a:endParaRPr kumimoji="0" lang="it-IT" sz="4000" b="1" i="0" u="none" strike="noStrike" kern="1200" cap="none" spc="0" normalizeH="0" baseline="0" noProof="1">
              <a:ln>
                <a:noFill/>
              </a:ln>
              <a:solidFill>
                <a:srgbClr val="5769A7"/>
              </a:solidFill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75D7BAC8-E34D-4753-95F8-B78404FC4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920" y="3507408"/>
            <a:ext cx="8640960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it-IT" sz="3200" b="1" noProof="1">
                <a:solidFill>
                  <a:schemeClr val="bg2">
                    <a:lumMod val="50000"/>
                  </a:schemeClr>
                </a:solidFill>
                <a:effectLst>
                  <a:outerShdw blurRad="38100" dist="25400" sx="1000" sy="1000" algn="tl" rotWithShape="0">
                    <a:srgbClr val="000000"/>
                  </a:outerShdw>
                </a:effectLst>
                <a:latin typeface="Candara" pitchFamily="34" charset="0"/>
              </a:rPr>
              <a:t>Start-up &amp; PMI</a:t>
            </a:r>
          </a:p>
        </p:txBody>
      </p:sp>
    </p:spTree>
    <p:extLst>
      <p:ext uri="{BB962C8B-B14F-4D97-AF65-F5344CB8AC3E}">
        <p14:creationId xmlns:p14="http://schemas.microsoft.com/office/powerpoint/2010/main" val="176526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2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5877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PREMESSA: START-UP INNOVATIVA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628800"/>
            <a:ext cx="8640688" cy="4175125"/>
          </a:xfrm>
        </p:spPr>
        <p:txBody>
          <a:bodyPr>
            <a:noAutofit/>
          </a:bodyPr>
          <a:lstStyle/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b="1" dirty="0">
                <a:latin typeface="Candara" panose="020E0502030303020204" pitchFamily="34" charset="0"/>
              </a:rPr>
              <a:t>Start-up Innovative</a:t>
            </a:r>
            <a:r>
              <a:rPr lang="it-IT" sz="1800" dirty="0">
                <a:latin typeface="Candara" panose="020E0502030303020204" pitchFamily="34" charset="0"/>
              </a:rPr>
              <a:t>: società di capitali, anche in forma corporativa, le cui azioni o quote non sono quotate. 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latin typeface="Candara" panose="020E0502030303020204" pitchFamily="34" charset="0"/>
              </a:rPr>
              <a:t>Devono rispondere a determinati requisiti: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200" b="1" dirty="0">
                <a:latin typeface="Candara" panose="020E0502030303020204" pitchFamily="34" charset="0"/>
              </a:rPr>
              <a:t>nuova costituzione </a:t>
            </a:r>
            <a:r>
              <a:rPr lang="it-IT" sz="1200" dirty="0">
                <a:latin typeface="Candara" panose="020E0502030303020204" pitchFamily="34" charset="0"/>
              </a:rPr>
              <a:t>o costituite da non più di 60 mesi (in ogni caso non prima del 18 dicembre 2012)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200" b="1" dirty="0">
                <a:latin typeface="Candara" panose="020E0502030303020204" pitchFamily="34" charset="0"/>
              </a:rPr>
              <a:t>sede principale </a:t>
            </a:r>
            <a:r>
              <a:rPr lang="it-IT" sz="1200" dirty="0">
                <a:latin typeface="Candara" panose="020E0502030303020204" pitchFamily="34" charset="0"/>
              </a:rPr>
              <a:t>in Italia o in uno Stato UE o EEA con sede produttiva o filiale in Italia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200" dirty="0">
                <a:latin typeface="Candara" panose="020E0502030303020204" pitchFamily="34" charset="0"/>
              </a:rPr>
              <a:t>valore annuo della produzione non superiore a </a:t>
            </a:r>
            <a:r>
              <a:rPr lang="it-IT" sz="1200" b="1" dirty="0">
                <a:latin typeface="Candara" panose="020E0502030303020204" pitchFamily="34" charset="0"/>
              </a:rPr>
              <a:t>5 milioni</a:t>
            </a:r>
            <a:r>
              <a:rPr lang="it-IT" sz="1200" dirty="0">
                <a:latin typeface="Candara" panose="020E0502030303020204" pitchFamily="34" charset="0"/>
              </a:rPr>
              <a:t> di euro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200" dirty="0">
                <a:latin typeface="Candara" panose="020E0502030303020204" pitchFamily="34" charset="0"/>
              </a:rPr>
              <a:t>non distribuiscono e non hanno distribuito </a:t>
            </a:r>
            <a:r>
              <a:rPr lang="it-IT" sz="1200" b="1" dirty="0">
                <a:latin typeface="Candara" panose="020E0502030303020204" pitchFamily="34" charset="0"/>
              </a:rPr>
              <a:t>utili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200" dirty="0">
                <a:latin typeface="Candara" panose="020E0502030303020204" pitchFamily="34" charset="0"/>
              </a:rPr>
              <a:t>hanno come oggetto sociale esclusivo o prevalente lo sviluppo, la produzione e la commercializzazione di prodotti o servizi innovativi ad alto valore tecnologico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200" dirty="0">
                <a:latin typeface="Candara" panose="020E0502030303020204" pitchFamily="34" charset="0"/>
              </a:rPr>
              <a:t>non costituite da </a:t>
            </a:r>
            <a:r>
              <a:rPr lang="it-IT" sz="1200" b="1" dirty="0">
                <a:latin typeface="Candara" panose="020E0502030303020204" pitchFamily="34" charset="0"/>
              </a:rPr>
              <a:t>fusione</a:t>
            </a:r>
            <a:r>
              <a:rPr lang="it-IT" sz="1200" dirty="0">
                <a:latin typeface="Candara" panose="020E0502030303020204" pitchFamily="34" charset="0"/>
              </a:rPr>
              <a:t>, </a:t>
            </a:r>
            <a:r>
              <a:rPr lang="it-IT" sz="1200" b="1" dirty="0">
                <a:latin typeface="Candara" panose="020E0502030303020204" pitchFamily="34" charset="0"/>
              </a:rPr>
              <a:t>scissione</a:t>
            </a:r>
            <a:r>
              <a:rPr lang="it-IT" sz="1200" dirty="0">
                <a:latin typeface="Candara" panose="020E0502030303020204" pitchFamily="34" charset="0"/>
              </a:rPr>
              <a:t> o </a:t>
            </a:r>
            <a:r>
              <a:rPr lang="it-IT" sz="1200" b="1" dirty="0">
                <a:latin typeface="Candara" panose="020E0502030303020204" pitchFamily="34" charset="0"/>
              </a:rPr>
              <a:t>cessione di ramo di azienda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200" dirty="0">
                <a:latin typeface="Candara" panose="020E0502030303020204" pitchFamily="34" charset="0"/>
              </a:rPr>
              <a:t>devono inoltre avere </a:t>
            </a:r>
            <a:r>
              <a:rPr lang="it-IT" sz="1200" b="1" dirty="0">
                <a:latin typeface="Candara" panose="020E0502030303020204" pitchFamily="34" charset="0"/>
              </a:rPr>
              <a:t>almeno </a:t>
            </a:r>
            <a:r>
              <a:rPr lang="it-IT" sz="1200" b="1" u="sng" dirty="0">
                <a:latin typeface="Candara" panose="020E0502030303020204" pitchFamily="34" charset="0"/>
              </a:rPr>
              <a:t>una</a:t>
            </a:r>
            <a:r>
              <a:rPr lang="it-IT" sz="1200" b="1" dirty="0">
                <a:latin typeface="Candara" panose="020E0502030303020204" pitchFamily="34" charset="0"/>
              </a:rPr>
              <a:t> di queste</a:t>
            </a:r>
            <a:r>
              <a:rPr lang="it-IT" sz="1200" dirty="0">
                <a:latin typeface="Candara" panose="020E0502030303020204" pitchFamily="34" charset="0"/>
              </a:rPr>
              <a:t> </a:t>
            </a:r>
            <a:r>
              <a:rPr lang="it-IT" sz="1200" b="1" dirty="0">
                <a:latin typeface="Candara" panose="020E0502030303020204" pitchFamily="34" charset="0"/>
              </a:rPr>
              <a:t>caratteristiche</a:t>
            </a:r>
            <a:r>
              <a:rPr lang="it-IT" sz="1200" dirty="0">
                <a:latin typeface="Candara" panose="020E0502030303020204" pitchFamily="34" charset="0"/>
              </a:rPr>
              <a:t>:</a:t>
            </a:r>
          </a:p>
          <a:p>
            <a:pPr marL="1143000" lvl="2" indent="-228600" algn="just" defTabSz="457200">
              <a:lnSpc>
                <a:spcPct val="100000"/>
              </a:lnSpc>
              <a:spcBef>
                <a:spcPts val="1000"/>
              </a:spcBef>
              <a:buClr>
                <a:srgbClr val="5769A7"/>
              </a:buClr>
              <a:buSzPct val="80000"/>
              <a:buFont typeface="Wingdings" panose="05000000000000000000" pitchFamily="2" charset="2"/>
              <a:buChar char="§"/>
            </a:pPr>
            <a:r>
              <a:rPr lang="it-IT" sz="1100" dirty="0">
                <a:latin typeface="Candara" panose="020E0502030303020204" pitchFamily="34" charset="0"/>
              </a:rPr>
              <a:t>una quota pari al 15% del valore maggiore tra fatturato e costi annui è ascrivibile ad attività di ricerca e sviluppo;</a:t>
            </a:r>
          </a:p>
          <a:p>
            <a:pPr marL="1143000" lvl="2" indent="-228600" algn="just" defTabSz="457200">
              <a:lnSpc>
                <a:spcPct val="100000"/>
              </a:lnSpc>
              <a:spcBef>
                <a:spcPts val="1000"/>
              </a:spcBef>
              <a:buClr>
                <a:srgbClr val="5769A7"/>
              </a:buClr>
              <a:buSzPct val="80000"/>
              <a:buFont typeface="Wingdings" panose="05000000000000000000" pitchFamily="2" charset="2"/>
              <a:buChar char="§"/>
            </a:pPr>
            <a:r>
              <a:rPr lang="it-IT" sz="1100" dirty="0">
                <a:latin typeface="Candara" panose="020E0502030303020204" pitchFamily="34" charset="0"/>
              </a:rPr>
              <a:t>la forza lavoro complessiva è costituita per almeno 1/3 da dottorandi, dottori di ricerca o ricercatori, oppure per almeno 2/3 da soci o collaboratori a qualsiasi titolo in possesso di laurea magistrale;</a:t>
            </a:r>
          </a:p>
          <a:p>
            <a:pPr marL="1143000" lvl="2" indent="-228600" algn="just" defTabSz="457200">
              <a:lnSpc>
                <a:spcPct val="100000"/>
              </a:lnSpc>
              <a:spcBef>
                <a:spcPts val="1000"/>
              </a:spcBef>
              <a:buClr>
                <a:srgbClr val="5769A7"/>
              </a:buClr>
              <a:buSzPct val="80000"/>
              <a:buFont typeface="Wingdings" panose="05000000000000000000" pitchFamily="2" charset="2"/>
              <a:buChar char="§"/>
            </a:pPr>
            <a:r>
              <a:rPr lang="it-IT" sz="1100" dirty="0">
                <a:latin typeface="Candara" panose="020E0502030303020204" pitchFamily="34" charset="0"/>
              </a:rPr>
              <a:t>l’impresa è titolare, depositaria o licenziataria di un brevetto registrato (privativa industriale) oppure titolare di programma per elaboratore originario registrato.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3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5877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(segue) PMI INNOVATIVA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628800"/>
            <a:ext cx="8640688" cy="4175125"/>
          </a:xfrm>
        </p:spPr>
        <p:txBody>
          <a:bodyPr>
            <a:noAutofit/>
          </a:bodyPr>
          <a:lstStyle/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b="1" dirty="0">
                <a:latin typeface="Candara" panose="020E0502030303020204" pitchFamily="34" charset="0"/>
              </a:rPr>
              <a:t>PMI Innovative</a:t>
            </a:r>
            <a:r>
              <a:rPr lang="it-IT" sz="1800" dirty="0">
                <a:latin typeface="Candara" panose="020E0502030303020204" pitchFamily="34" charset="0"/>
              </a:rPr>
              <a:t>: società di capitali, anche in forma corporativa, le cui azioni o quote non sono quotate in un mercato regolamentato (ma può essere quotata su una piattaforma multilaterale di negoziazione)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latin typeface="Candara" panose="020E0502030303020204" pitchFamily="34" charset="0"/>
              </a:rPr>
              <a:t>Devono rispondere a determinati requisiti: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latin typeface="Candara" panose="020E0502030303020204" pitchFamily="34" charset="0"/>
              </a:rPr>
              <a:t>&lt; 250 </a:t>
            </a:r>
            <a:r>
              <a:rPr lang="it-IT" sz="1600" b="1" dirty="0">
                <a:latin typeface="Candara" panose="020E0502030303020204" pitchFamily="34" charset="0"/>
              </a:rPr>
              <a:t>addetti</a:t>
            </a:r>
            <a:r>
              <a:rPr lang="it-IT" sz="1600" dirty="0">
                <a:latin typeface="Candara" panose="020E0502030303020204" pitchFamily="34" charset="0"/>
              </a:rPr>
              <a:t> e &lt; 50 mln € di </a:t>
            </a:r>
            <a:r>
              <a:rPr lang="it-IT" sz="1600" b="1" dirty="0">
                <a:latin typeface="Candara" panose="020E0502030303020204" pitchFamily="34" charset="0"/>
              </a:rPr>
              <a:t>fatturato annuo</a:t>
            </a:r>
            <a:r>
              <a:rPr lang="it-IT" sz="1600" dirty="0">
                <a:latin typeface="Candara" panose="020E0502030303020204" pitchFamily="34" charset="0"/>
              </a:rPr>
              <a:t> (o &lt; 43 mln € di attivo totale dello stato patrimoniale</a:t>
            </a:r>
            <a:r>
              <a:rPr lang="it-IT" sz="1600" b="1" dirty="0">
                <a:latin typeface="Candara" panose="020E0502030303020204" pitchFamily="34" charset="0"/>
              </a:rPr>
              <a:t>)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b="1" dirty="0">
                <a:latin typeface="Candara" panose="020E0502030303020204" pitchFamily="34" charset="0"/>
              </a:rPr>
              <a:t>sede principale </a:t>
            </a:r>
            <a:r>
              <a:rPr lang="it-IT" sz="1600" dirty="0">
                <a:latin typeface="Candara" panose="020E0502030303020204" pitchFamily="34" charset="0"/>
              </a:rPr>
              <a:t>in Italia o in uno Stato UE o EEA con sede produttiva o filiale in Italia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b="1" dirty="0">
                <a:latin typeface="Candara" panose="020E0502030303020204" pitchFamily="34" charset="0"/>
              </a:rPr>
              <a:t>bilancio certificato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latin typeface="Candara" panose="020E0502030303020204" pitchFamily="34" charset="0"/>
              </a:rPr>
              <a:t>devono inoltre avere </a:t>
            </a:r>
            <a:r>
              <a:rPr lang="it-IT" sz="1600" b="1" dirty="0">
                <a:latin typeface="Candara" panose="020E0502030303020204" pitchFamily="34" charset="0"/>
              </a:rPr>
              <a:t>almeno </a:t>
            </a:r>
            <a:r>
              <a:rPr lang="it-IT" sz="1600" b="1" u="sng" dirty="0">
                <a:latin typeface="Candara" panose="020E0502030303020204" pitchFamily="34" charset="0"/>
              </a:rPr>
              <a:t>due</a:t>
            </a:r>
            <a:r>
              <a:rPr lang="it-IT" sz="1600" b="1" dirty="0">
                <a:latin typeface="Candara" panose="020E0502030303020204" pitchFamily="34" charset="0"/>
              </a:rPr>
              <a:t> di queste</a:t>
            </a:r>
            <a:r>
              <a:rPr lang="it-IT" sz="1600" dirty="0">
                <a:latin typeface="Candara" panose="020E0502030303020204" pitchFamily="34" charset="0"/>
              </a:rPr>
              <a:t> </a:t>
            </a:r>
            <a:r>
              <a:rPr lang="it-IT" sz="1600" b="1" dirty="0">
                <a:latin typeface="Candara" panose="020E0502030303020204" pitchFamily="34" charset="0"/>
              </a:rPr>
              <a:t>caratteristiche</a:t>
            </a:r>
            <a:r>
              <a:rPr lang="it-IT" sz="1600" dirty="0">
                <a:latin typeface="Candara" panose="020E0502030303020204" pitchFamily="34" charset="0"/>
              </a:rPr>
              <a:t>:</a:t>
            </a:r>
          </a:p>
          <a:p>
            <a:pPr marL="1143000" lvl="2" indent="-2286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</a:pPr>
            <a:r>
              <a:rPr lang="it-IT" sz="1400" dirty="0">
                <a:latin typeface="Candara" panose="020E0502030303020204" pitchFamily="34" charset="0"/>
              </a:rPr>
              <a:t>ha sostenuto spese in R&amp;S e innovazione pari ad almeno il 3% del maggiore valore tra fatturato e costo della produzione</a:t>
            </a:r>
          </a:p>
          <a:p>
            <a:pPr marL="1143000" lvl="2" indent="-2286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</a:pPr>
            <a:r>
              <a:rPr lang="it-IT" sz="1400" dirty="0">
                <a:latin typeface="Candara" panose="020E0502030303020204" pitchFamily="34" charset="0"/>
              </a:rPr>
              <a:t>impiega personale altamente qualificato (almeno 1/5 dottori di ricerca, dottorandi o ricercatori, oppure almeno 1/3 con laurea magistrale)</a:t>
            </a:r>
          </a:p>
          <a:p>
            <a:pPr marL="1143000" lvl="2" indent="-2286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</a:pPr>
            <a:r>
              <a:rPr lang="it-IT" sz="1400" dirty="0">
                <a:latin typeface="Candara" panose="020E0502030303020204" pitchFamily="34" charset="0"/>
              </a:rPr>
              <a:t>è titolare, depositaria o licenziataria di almeno un brevetto o titolare di un software registrato</a:t>
            </a:r>
            <a:endParaRPr lang="it-IT" sz="1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072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4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5877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EQUITY CROWDFUNDING: DEFINIZIONE E STORIA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702147"/>
            <a:ext cx="8640688" cy="4175125"/>
          </a:xfrm>
        </p:spPr>
        <p:txBody>
          <a:bodyPr>
            <a:noAutofit/>
          </a:bodyPr>
          <a:lstStyle/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b="1" dirty="0" err="1">
                <a:latin typeface="Candara" panose="020E0502030303020204" pitchFamily="34" charset="0"/>
              </a:rPr>
              <a:t>Equity</a:t>
            </a:r>
            <a:r>
              <a:rPr lang="it-IT" sz="1800" b="1" dirty="0">
                <a:latin typeface="Candara" panose="020E0502030303020204" pitchFamily="34" charset="0"/>
              </a:rPr>
              <a:t> Crowdfunding: </a:t>
            </a:r>
            <a:r>
              <a:rPr lang="it-IT" sz="1800" dirty="0">
                <a:latin typeface="Candara" panose="020E0502030303020204" pitchFamily="34" charset="0"/>
              </a:rPr>
              <a:t>una forma di </a:t>
            </a:r>
            <a:r>
              <a:rPr lang="it-IT" sz="1800" i="1" dirty="0" err="1">
                <a:latin typeface="Candara" panose="020E0502030303020204" pitchFamily="34" charset="0"/>
              </a:rPr>
              <a:t>crowdinvesting</a:t>
            </a:r>
            <a:r>
              <a:rPr lang="it-IT" sz="1800" dirty="0">
                <a:latin typeface="Candara" panose="020E0502030303020204" pitchFamily="34" charset="0"/>
              </a:rPr>
              <a:t> che si risolve nella sottoscrizione online, per mezzo di portali o piattaforme accessibili tramite internet, di una partecipazione al capitale sociale delle società che i singoli investitori intendono finanziare. 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latin typeface="Candara" panose="020E0502030303020204" pitchFamily="34" charset="0"/>
              </a:rPr>
              <a:t>Inserito nella normativa italiana dal </a:t>
            </a:r>
            <a:r>
              <a:rPr lang="it-IT" sz="1800" i="1" u="sng" dirty="0">
                <a:latin typeface="Candara" panose="020E0502030303020204" pitchFamily="34" charset="0"/>
              </a:rPr>
              <a:t>Decreto Crescita 2.0 (179/2012)</a:t>
            </a:r>
            <a:r>
              <a:rPr lang="it-IT" sz="1800" dirty="0">
                <a:latin typeface="Candara" panose="020E0502030303020204" pitchFamily="34" charset="0"/>
              </a:rPr>
              <a:t> ed inizialmente rivolto alle sole </a:t>
            </a:r>
            <a:r>
              <a:rPr lang="it-IT" sz="1800" b="1" dirty="0">
                <a:latin typeface="Candara" panose="020E0502030303020204" pitchFamily="34" charset="0"/>
              </a:rPr>
              <a:t>start-up innovative</a:t>
            </a:r>
            <a:r>
              <a:rPr lang="it-IT" sz="1800" dirty="0">
                <a:latin typeface="Candara" panose="020E0502030303020204" pitchFamily="34" charset="0"/>
              </a:rPr>
              <a:t>.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latin typeface="Candara" panose="020E0502030303020204" pitchFamily="34" charset="0"/>
              </a:rPr>
              <a:t>Rivolto altresì alle </a:t>
            </a:r>
            <a:r>
              <a:rPr lang="it-IT" sz="1800" b="1" dirty="0">
                <a:latin typeface="Candara" panose="020E0502030303020204" pitchFamily="34" charset="0"/>
              </a:rPr>
              <a:t>PMI innovative e altri organismi di investimento collettivo </a:t>
            </a:r>
            <a:r>
              <a:rPr lang="it-IT" sz="1800" dirty="0">
                <a:latin typeface="Candara" panose="020E0502030303020204" pitchFamily="34" charset="0"/>
              </a:rPr>
              <a:t>tramite </a:t>
            </a:r>
            <a:r>
              <a:rPr lang="it-IT" sz="1800" i="1" u="sng" dirty="0" err="1">
                <a:latin typeface="Candara" panose="020E0502030303020204" pitchFamily="34" charset="0"/>
              </a:rPr>
              <a:t>Investment</a:t>
            </a:r>
            <a:r>
              <a:rPr lang="it-IT" sz="1800" i="1" u="sng" dirty="0">
                <a:latin typeface="Candara" panose="020E0502030303020204" pitchFamily="34" charset="0"/>
              </a:rPr>
              <a:t> Compact del 2015 (Dl 3/2015)</a:t>
            </a:r>
            <a:r>
              <a:rPr lang="it-IT" sz="1800" dirty="0"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982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5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5877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NOVITÀ: TRAMONTO DELLA «INNOVATIVITÀ»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774155"/>
            <a:ext cx="8640688" cy="4175125"/>
          </a:xfrm>
        </p:spPr>
        <p:txBody>
          <a:bodyPr>
            <a:no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La </a:t>
            </a:r>
            <a:r>
              <a:rPr lang="it-IT" sz="1800" i="1" u="sng" dirty="0">
                <a:solidFill>
                  <a:srgbClr val="000000"/>
                </a:solidFill>
                <a:latin typeface="Candara" panose="020E0502030303020204" pitchFamily="34" charset="0"/>
              </a:rPr>
              <a:t>Legge di stabilità 2017 (L 232/2016)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 e la correzione contenuta nella </a:t>
            </a:r>
            <a:r>
              <a:rPr lang="it-IT" sz="1800" i="1" u="sng" dirty="0">
                <a:solidFill>
                  <a:srgbClr val="000000"/>
                </a:solidFill>
                <a:latin typeface="Candara" panose="020E0502030303020204" pitchFamily="34" charset="0"/>
              </a:rPr>
              <a:t>Manovrina del 2017 (Dl 50/2017)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 hanno ulteriormente ampliato la platea di società beneficiarie.</a:t>
            </a:r>
            <a:r>
              <a:rPr lang="it-IT" sz="1800" i="1" u="sng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</a:p>
          <a:p>
            <a:pPr marL="0" lvl="0" indent="0" defTabSz="457200">
              <a:lnSpc>
                <a:spcPct val="100000"/>
              </a:lnSpc>
              <a:spcBef>
                <a:spcPts val="1000"/>
              </a:spcBef>
              <a:buClr>
                <a:srgbClr val="848484"/>
              </a:buClr>
              <a:buSzPct val="80000"/>
              <a:buNone/>
            </a:pPr>
            <a:endParaRPr lang="it-IT" sz="18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Esteso l’</a:t>
            </a:r>
            <a:r>
              <a:rPr lang="it-IT" sz="1800" dirty="0" err="1">
                <a:solidFill>
                  <a:srgbClr val="000000"/>
                </a:solidFill>
                <a:latin typeface="Candara" panose="020E0502030303020204" pitchFamily="34" charset="0"/>
              </a:rPr>
              <a:t>Equity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 Crowdfunding a </a:t>
            </a:r>
            <a:r>
              <a:rPr lang="it-IT" sz="1800" b="1" dirty="0">
                <a:solidFill>
                  <a:srgbClr val="000000"/>
                </a:solidFill>
                <a:latin typeface="Candara" panose="020E0502030303020204" pitchFamily="34" charset="0"/>
              </a:rPr>
              <a:t>TUTTE le PMI 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indipendentemente da: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i="1" dirty="0">
                <a:solidFill>
                  <a:srgbClr val="000000"/>
                </a:solidFill>
                <a:latin typeface="Candara" panose="020E0502030303020204" pitchFamily="34" charset="0"/>
              </a:rPr>
              <a:t>	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l’innovatività dell’oggetto sociale o dell’attività svolta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	forma giuridica (non solo S.p.A. ma anche S.r.l.)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795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6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5877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SOGGETTI BENEFICIARI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774155"/>
            <a:ext cx="8640688" cy="4175125"/>
          </a:xfrm>
        </p:spPr>
        <p:txBody>
          <a:bodyPr>
            <a:no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Dal 2017 possono accedere all’</a:t>
            </a:r>
            <a:r>
              <a:rPr lang="it-IT" sz="1800" dirty="0" err="1">
                <a:solidFill>
                  <a:srgbClr val="000000"/>
                </a:solidFill>
                <a:latin typeface="Candara" panose="020E0502030303020204" pitchFamily="34" charset="0"/>
              </a:rPr>
              <a:t>Equity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 Crowdfunding: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Start-up Innovative 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endParaRPr lang="it-IT" sz="16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PMI Innovative e organismi di investimento collettivo del risparmio e altre società che investono prevalentemente in start-up innovative o in PMI innovative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endParaRPr lang="it-IT" sz="16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Tutte le PMI, indipendentemente dalla «innovatività» e dalla forma giuridica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89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7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5877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NORMATIVA DELL’EQUITY CROWDFUNDING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846163"/>
            <a:ext cx="8640688" cy="4175125"/>
          </a:xfrm>
        </p:spPr>
        <p:txBody>
          <a:bodyPr>
            <a:no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b="1" dirty="0">
                <a:solidFill>
                  <a:srgbClr val="000000"/>
                </a:solidFill>
                <a:latin typeface="Candara" panose="020E0502030303020204" pitchFamily="34" charset="0"/>
              </a:rPr>
              <a:t>T.U.F.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 (Decreto Legislativo 24 febbraio 1998, n. 58)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art. 1 comma 5-</a:t>
            </a:r>
            <a:r>
              <a:rPr lang="it-IT" sz="1600" i="1" dirty="0">
                <a:solidFill>
                  <a:srgbClr val="000000"/>
                </a:solidFill>
                <a:latin typeface="Candara" panose="020E0502030303020204" pitchFamily="34" charset="0"/>
              </a:rPr>
              <a:t>novies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: definizione di portale di </a:t>
            </a:r>
            <a:r>
              <a:rPr lang="it-IT" sz="1600" dirty="0" err="1">
                <a:solidFill>
                  <a:srgbClr val="000000"/>
                </a:solidFill>
                <a:latin typeface="Candara" panose="020E0502030303020204" pitchFamily="34" charset="0"/>
              </a:rPr>
              <a:t>equity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 crowdfunding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art. 50-</a:t>
            </a:r>
            <a:r>
              <a:rPr lang="it-IT" sz="1600" i="1" dirty="0">
                <a:solidFill>
                  <a:srgbClr val="000000"/>
                </a:solidFill>
                <a:latin typeface="Candara" panose="020E0502030303020204" pitchFamily="34" charset="0"/>
              </a:rPr>
              <a:t>quinquies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: definizione e regolamentazione dell’attività dei gestori di portali</a:t>
            </a:r>
          </a:p>
          <a:p>
            <a:pPr marL="742950" lvl="1" indent="-28575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art. 100-</a:t>
            </a:r>
            <a:r>
              <a:rPr lang="it-IT" sz="1600" i="1" dirty="0">
                <a:solidFill>
                  <a:srgbClr val="000000"/>
                </a:solidFill>
                <a:latin typeface="Candara" panose="020E0502030303020204" pitchFamily="34" charset="0"/>
              </a:rPr>
              <a:t>ter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: regolamentazione delle offerte al pubblico di strumenti finanziari condotte tramite i portali </a:t>
            </a:r>
          </a:p>
          <a:p>
            <a:pPr marL="0" lvl="0" indent="0" defTabSz="457200">
              <a:lnSpc>
                <a:spcPct val="100000"/>
              </a:lnSpc>
              <a:spcBef>
                <a:spcPts val="1000"/>
              </a:spcBef>
              <a:buClr>
                <a:srgbClr val="848484"/>
              </a:buClr>
              <a:buSzPct val="80000"/>
              <a:buNone/>
            </a:pPr>
            <a:endParaRPr lang="it-IT" sz="18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b="1" dirty="0">
                <a:solidFill>
                  <a:srgbClr val="000000"/>
                </a:solidFill>
                <a:latin typeface="Candara" panose="020E0502030303020204" pitchFamily="34" charset="0"/>
              </a:rPr>
              <a:t>Regolamento CONSOB n. 18592/2013 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- Regolamento sulla raccolta di capitali di rischio tramite portali on-line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14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8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5877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DEROGHE AL REGIME SOCIETARIO ORDINARIO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1702147"/>
            <a:ext cx="8640688" cy="4175125"/>
          </a:xfrm>
        </p:spPr>
        <p:txBody>
          <a:bodyPr>
            <a:noAutofit/>
          </a:bodyPr>
          <a:lstStyle/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Per le start-up e per TUTTE le PMI si prevedono ai sensi dell’art. 26 del Decreto Crescita 2.0 alcune </a:t>
            </a:r>
            <a:r>
              <a:rPr lang="it-IT" sz="1800" b="1" dirty="0">
                <a:solidFill>
                  <a:srgbClr val="000000"/>
                </a:solidFill>
                <a:latin typeface="Candara" panose="020E0502030303020204" pitchFamily="34" charset="0"/>
              </a:rPr>
              <a:t>deroghe al regime societario ordinario</a:t>
            </a:r>
            <a:r>
              <a:rPr lang="it-IT" sz="1800" dirty="0">
                <a:solidFill>
                  <a:srgbClr val="000000"/>
                </a:solidFill>
                <a:latin typeface="Candara" panose="020E0502030303020204" pitchFamily="34" charset="0"/>
              </a:rPr>
              <a:t>.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8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le partecipazioni dei soci di S.r.l. possono formare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oggetto di offerte al pubblico 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di prodotti finanziari, in deroga all’art. 2468, c. 1 </a:t>
            </a:r>
            <a:r>
              <a:rPr lang="it-IT" sz="1600" dirty="0" err="1">
                <a:solidFill>
                  <a:srgbClr val="000000"/>
                </a:solidFill>
                <a:latin typeface="Candara" panose="020E0502030303020204" pitchFamily="34" charset="0"/>
              </a:rPr>
              <a:t>cod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 .civ.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8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l’atto costitutivo può prevedere la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creazione di particolari categorie di quote 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fornite di diritti diversi e, nei limiti imposti dalla legge, può liberamente determinare il contenuto delle varie categorie in deroga all’art. 2468 c. 2 e 3 cod. civ.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ts val="18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l'atto costitutivo può creare categorie di quote che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non attribuiscono diritti di voto 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o che attribuiscono al socio diritti di voto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in misura non proporzionale 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alla partecipazione da questi detenuta ovvero diritti di voto limitati a particolari argomenti o subordinati al verificarsi di particolari condizioni non meramente potestative  in deroga all'art. 2479 c. 5 cod. civ.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289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758880" y="6326533"/>
            <a:ext cx="2133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9</a:t>
            </a:fld>
            <a:endParaRPr lang="it-IT" dirty="0"/>
          </a:p>
        </p:txBody>
      </p:sp>
      <p:cxnSp>
        <p:nvCxnSpPr>
          <p:cNvPr id="14" name="Connettore 1 13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130872"/>
            <a:ext cx="8640959" cy="151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it-IT" sz="3000" b="1" noProof="1">
              <a:solidFill>
                <a:srgbClr val="5769A7"/>
              </a:solidFill>
              <a:effectLst>
                <a:outerShdw blurRad="25400" dist="25400" sx="1000" sy="1000" algn="tl" rotWithShape="0">
                  <a:srgbClr val="00000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204" y="86635"/>
            <a:ext cx="1438275" cy="43815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2F0B309-2CB1-4EA6-B158-263CB62EB484}"/>
              </a:ext>
            </a:extLst>
          </p:cNvPr>
          <p:cNvSpPr/>
          <p:nvPr/>
        </p:nvSpPr>
        <p:spPr>
          <a:xfrm>
            <a:off x="251520" y="829161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000" b="1" noProof="1">
                <a:solidFill>
                  <a:srgbClr val="5769A7"/>
                </a:solidFill>
                <a:latin typeface="Candara" pitchFamily="34" charset="0"/>
              </a:rPr>
              <a:t>(segue)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2B56603-FAB4-49B8-8A7F-C7E932552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2" y="2206203"/>
            <a:ext cx="8640688" cy="4175125"/>
          </a:xfrm>
        </p:spPr>
        <p:txBody>
          <a:bodyPr>
            <a:noAutofit/>
          </a:bodyPr>
          <a:lstStyle/>
          <a:p>
            <a:pPr marL="742950" lvl="1" indent="-28575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la possibilità di effettuare </a:t>
            </a:r>
            <a:r>
              <a:rPr lang="it-IT" sz="1600" b="1" dirty="0">
                <a:solidFill>
                  <a:srgbClr val="000000"/>
                </a:solidFill>
                <a:latin typeface="Candara" panose="020E0502030303020204" pitchFamily="34" charset="0"/>
              </a:rPr>
              <a:t>operazioni sulle proprie partecipazioni</a:t>
            </a:r>
            <a:r>
              <a:rPr lang="it-IT" sz="1600" dirty="0">
                <a:solidFill>
                  <a:srgbClr val="000000"/>
                </a:solidFill>
                <a:latin typeface="Candara" panose="020E0502030303020204" pitchFamily="34" charset="0"/>
              </a:rPr>
              <a:t>, in deroga all’art. 2474 cod. civ., qualora l’operazione sia compiuta in attuazione di piani di incentivazione che prevedano l’assegnazione di quote di partecipazione a dipendenti, collaboratori o componenti dell’organo amministrativo, prestatori d’opera e servizi, anche professionali</a:t>
            </a:r>
          </a:p>
          <a:p>
            <a:pPr marL="342900" lvl="0" indent="-342900" algn="just" defTabSz="45720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 3" charset="2"/>
              <a:buChar char=""/>
            </a:pPr>
            <a:endParaRPr lang="it-IT" sz="1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509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2245</TotalTime>
  <Words>1337</Words>
  <Application>Microsoft Office PowerPoint</Application>
  <PresentationFormat>Presentazione su schermo (4:3)</PresentationFormat>
  <Paragraphs>99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Candara</vt:lpstr>
      <vt:lpstr>Century Gothic</vt:lpstr>
      <vt:lpstr>Wingdings</vt:lpstr>
      <vt:lpstr>Wingdings 3</vt:lpstr>
      <vt:lpstr>Tema di Office</vt:lpstr>
      <vt:lpstr>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Giusy Cavaglieri</dc:creator>
  <cp:lastModifiedBy>Lorenza Rampini</cp:lastModifiedBy>
  <cp:revision>254</cp:revision>
  <cp:lastPrinted>2017-06-29T11:24:05Z</cp:lastPrinted>
  <dcterms:created xsi:type="dcterms:W3CDTF">2014-04-09T15:19:40Z</dcterms:created>
  <dcterms:modified xsi:type="dcterms:W3CDTF">2017-06-29T11:35:28Z</dcterms:modified>
</cp:coreProperties>
</file>